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e56fc712d1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3e56fc712d1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e56fc712d1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e56fc712d1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e56fc712d1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e56fc712d1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e56fc712d1_0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e56fc712d1_0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e56fc712d1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e56fc712d1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749050" y="748800"/>
            <a:ext cx="3645900" cy="364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2992950" y="992700"/>
            <a:ext cx="3158100" cy="3158100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096363" y="3266930"/>
            <a:ext cx="2951400" cy="701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title"/>
          </p:nvPr>
        </p:nvSpPr>
        <p:spPr>
          <a:xfrm>
            <a:off x="509550" y="1423875"/>
            <a:ext cx="8124900" cy="179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391378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dk2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37" name="Google Shape;37;p8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9"/>
          <p:cNvSpPr txBox="1"/>
          <p:nvPr>
            <p:ph type="title"/>
          </p:nvPr>
        </p:nvSpPr>
        <p:spPr>
          <a:xfrm>
            <a:off x="265500" y="1107950"/>
            <a:ext cx="4045200" cy="1683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9"/>
          <p:cNvSpPr txBox="1"/>
          <p:nvPr>
            <p:ph idx="1" type="subTitle"/>
          </p:nvPr>
        </p:nvSpPr>
        <p:spPr>
          <a:xfrm>
            <a:off x="265500" y="28452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7" name="Google Shape;47;p10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11"/>
          <p:cNvSpPr txBox="1"/>
          <p:nvPr>
            <p:ph hasCustomPrompt="1" type="title"/>
          </p:nvPr>
        </p:nvSpPr>
        <p:spPr>
          <a:xfrm>
            <a:off x="311700" y="1233100"/>
            <a:ext cx="8520600" cy="1610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311700" y="29194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coral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spd="med">
    <p:fade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Relationship Id="rId4" Type="http://schemas.openxmlformats.org/officeDocument/2006/relationships/image" Target="../media/image4.png"/><Relationship Id="rId5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5.png"/><Relationship Id="rId5" Type="http://schemas.openxmlformats.org/officeDocument/2006/relationships/image" Target="../media/image7.png"/><Relationship Id="rId6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title"/>
          </p:nvPr>
        </p:nvSpPr>
        <p:spPr>
          <a:xfrm>
            <a:off x="509550" y="1423875"/>
            <a:ext cx="8124900" cy="179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latin typeface="Abril Fatface"/>
                <a:ea typeface="Abril Fatface"/>
                <a:cs typeface="Abril Fatface"/>
                <a:sym typeface="Abril Fatface"/>
              </a:rPr>
              <a:t>Attività FSL</a:t>
            </a:r>
            <a:endParaRPr b="1"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0" y="4785427"/>
            <a:ext cx="2672100" cy="19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Matteo Cipolla</a:t>
            </a:r>
            <a:endParaRPr sz="18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47550" y="71775"/>
            <a:ext cx="357900" cy="3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300"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rPr>
              <a:t>𝝰</a:t>
            </a:r>
            <a:endParaRPr sz="1300">
              <a:solidFill>
                <a:schemeClr val="lt1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/>
          <p:nvPr>
            <p:ph type="title"/>
          </p:nvPr>
        </p:nvSpPr>
        <p:spPr>
          <a:xfrm>
            <a:off x="0" y="0"/>
            <a:ext cx="4401000" cy="80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2400">
                <a:latin typeface="Abril Fatface"/>
                <a:ea typeface="Abril Fatface"/>
                <a:cs typeface="Abril Fatface"/>
                <a:sym typeface="Abril Fatface"/>
              </a:rPr>
              <a:t>Attività svolte durante l’anno</a:t>
            </a:r>
            <a:endParaRPr b="1" sz="2400"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3031575" y="1265584"/>
            <a:ext cx="35118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bril Fatface"/>
              <a:buChar char="●"/>
            </a:pPr>
            <a:r>
              <a:rPr b="1" lang="it" sz="18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Startup Your Life</a:t>
            </a:r>
            <a:endParaRPr b="1" sz="18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	Unicredit</a:t>
            </a:r>
            <a:endParaRPr sz="18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68" name="Google Shape;6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9675" y="277700"/>
            <a:ext cx="2913550" cy="151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7829" y="1704200"/>
            <a:ext cx="2780624" cy="1779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 rotWithShape="1">
          <a:blip r:embed="rId5">
            <a:alphaModFix/>
          </a:blip>
          <a:srcRect b="14455" l="29856" r="30626" t="12204"/>
          <a:stretch/>
        </p:blipFill>
        <p:spPr>
          <a:xfrm>
            <a:off x="6475025" y="2339000"/>
            <a:ext cx="2438199" cy="2262476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4"/>
          <p:cNvSpPr txBox="1"/>
          <p:nvPr/>
        </p:nvSpPr>
        <p:spPr>
          <a:xfrm>
            <a:off x="3031564" y="2241244"/>
            <a:ext cx="3359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bril Fatface"/>
              <a:buChar char="●"/>
            </a:pPr>
            <a:r>
              <a:rPr lang="it" sz="18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Certificazione EIPASS</a:t>
            </a:r>
            <a:endParaRPr sz="18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	Certipass</a:t>
            </a:r>
            <a:endParaRPr sz="18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2" name="Google Shape;72;p14"/>
          <p:cNvSpPr txBox="1"/>
          <p:nvPr/>
        </p:nvSpPr>
        <p:spPr>
          <a:xfrm>
            <a:off x="3031575" y="3216882"/>
            <a:ext cx="36189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bril Fatface"/>
              <a:buChar char="●"/>
            </a:pPr>
            <a:r>
              <a:rPr b="1" lang="it" sz="18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Ortofrutta Experience</a:t>
            </a:r>
            <a:endParaRPr b="1" sz="18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1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	</a:t>
            </a:r>
            <a:r>
              <a:rPr lang="it" sz="1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Eurocirce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5"/>
          <p:cNvSpPr txBox="1"/>
          <p:nvPr>
            <p:ph type="title"/>
          </p:nvPr>
        </p:nvSpPr>
        <p:spPr>
          <a:xfrm>
            <a:off x="-172525" y="-75475"/>
            <a:ext cx="4213200" cy="952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it" sz="2400">
                <a:latin typeface="Abril Fatface"/>
                <a:ea typeface="Abril Fatface"/>
                <a:cs typeface="Abril Fatface"/>
                <a:sym typeface="Abril Fatface"/>
              </a:rPr>
              <a:t>Un’attività in particolare:</a:t>
            </a:r>
            <a:endParaRPr b="1" i="1" sz="2400">
              <a:latin typeface="Abril Fatface"/>
              <a:ea typeface="Abril Fatface"/>
              <a:cs typeface="Abril Fatface"/>
              <a:sym typeface="Abril Fatface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2400">
                <a:latin typeface="Abril Fatface"/>
                <a:ea typeface="Abril Fatface"/>
                <a:cs typeface="Abril Fatface"/>
                <a:sym typeface="Abril Fatface"/>
              </a:rPr>
              <a:t>Patentino della robotica</a:t>
            </a:r>
            <a:endParaRPr b="1" sz="2400">
              <a:latin typeface="Abril Fatface"/>
              <a:ea typeface="Abril Fatface"/>
              <a:cs typeface="Abril Fatface"/>
              <a:sym typeface="Abril Fatface"/>
            </a:endParaRPr>
          </a:p>
        </p:txBody>
      </p:sp>
      <p:pic>
        <p:nvPicPr>
          <p:cNvPr id="78" name="Google Shape;7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2988" y="1193351"/>
            <a:ext cx="3748076" cy="2395624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5"/>
          <p:cNvSpPr txBox="1"/>
          <p:nvPr/>
        </p:nvSpPr>
        <p:spPr>
          <a:xfrm>
            <a:off x="4853625" y="926325"/>
            <a:ext cx="35604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it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Il corso è composto da 2 parti: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15"/>
          <p:cNvSpPr txBox="1"/>
          <p:nvPr/>
        </p:nvSpPr>
        <p:spPr>
          <a:xfrm>
            <a:off x="480275" y="4231475"/>
            <a:ext cx="27126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Char char="●"/>
            </a:pPr>
            <a:r>
              <a:rPr b="1" lang="it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Formazione online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15"/>
          <p:cNvSpPr txBox="1"/>
          <p:nvPr/>
        </p:nvSpPr>
        <p:spPr>
          <a:xfrm>
            <a:off x="5858700" y="3978500"/>
            <a:ext cx="2712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Char char="●"/>
            </a:pPr>
            <a:r>
              <a:rPr b="1" lang="it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Lezioni in presenza sul simulatore</a:t>
            </a:r>
            <a:endParaRPr b="1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2" name="Google Shape;8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90625" y="1876050"/>
            <a:ext cx="3699149" cy="1977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35634" y="2170725"/>
            <a:ext cx="3911864" cy="2024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6"/>
          <p:cNvSpPr txBox="1"/>
          <p:nvPr/>
        </p:nvSpPr>
        <p:spPr>
          <a:xfrm>
            <a:off x="402350" y="295625"/>
            <a:ext cx="6918000" cy="127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Il corso termina con un </a:t>
            </a:r>
            <a:r>
              <a:rPr b="1" lang="it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esame finale</a:t>
            </a:r>
            <a:r>
              <a:rPr lang="it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, composto da 3 fasi: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ato"/>
              <a:buChar char="●"/>
            </a:pPr>
            <a:r>
              <a:rPr b="1" lang="it" sz="18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Questionario</a:t>
            </a:r>
            <a:endParaRPr b="1" sz="18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bril Fatface"/>
              <a:buChar char="●"/>
            </a:pPr>
            <a:r>
              <a:rPr b="1" lang="it" sz="18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Simulazione</a:t>
            </a:r>
            <a:endParaRPr b="1" sz="18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bril Fatface"/>
              <a:buChar char="●"/>
            </a:pPr>
            <a:r>
              <a:rPr b="1" lang="it" sz="1800">
                <a:solidFill>
                  <a:schemeClr val="lt1"/>
                </a:solidFill>
                <a:latin typeface="Abril Fatface"/>
                <a:ea typeface="Abril Fatface"/>
                <a:cs typeface="Abril Fatface"/>
                <a:sym typeface="Abril Fatface"/>
              </a:rPr>
              <a:t>Pratica</a:t>
            </a:r>
            <a:endParaRPr b="1" sz="1800">
              <a:solidFill>
                <a:schemeClr val="lt1"/>
              </a:solidFill>
              <a:latin typeface="Abril Fatface"/>
              <a:ea typeface="Abril Fatface"/>
              <a:cs typeface="Abril Fatface"/>
              <a:sym typeface="Abril Fatfac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95825" y="1855250"/>
            <a:ext cx="1907149" cy="254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4975" y="1724600"/>
            <a:ext cx="2617900" cy="196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35950" y="1795378"/>
            <a:ext cx="2842552" cy="1991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65400" y="2524725"/>
            <a:ext cx="2842552" cy="1991726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6"/>
          <p:cNvSpPr txBox="1"/>
          <p:nvPr/>
        </p:nvSpPr>
        <p:spPr>
          <a:xfrm>
            <a:off x="4760750" y="919125"/>
            <a:ext cx="37323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Al completamento del corso vengono rilasciati gli attestati e il </a:t>
            </a:r>
            <a:r>
              <a:rPr b="1" lang="it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patentino</a:t>
            </a:r>
            <a:r>
              <a:rPr lang="it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6"/>
          <p:cNvSpPr txBox="1"/>
          <p:nvPr/>
        </p:nvSpPr>
        <p:spPr>
          <a:xfrm>
            <a:off x="1839477" y="4349575"/>
            <a:ext cx="18831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800">
                <a:solidFill>
                  <a:schemeClr val="lt1"/>
                </a:solidFill>
                <a:latin typeface="Maven Pro"/>
                <a:ea typeface="Maven Pro"/>
                <a:cs typeface="Maven Pro"/>
                <a:sym typeface="Maven Pro"/>
              </a:rPr>
              <a:t>Istituto ITIS ‘Cannizzaro’, Colleferro</a:t>
            </a:r>
            <a:endParaRPr sz="800">
              <a:solidFill>
                <a:schemeClr val="lt1"/>
              </a:solidFill>
              <a:latin typeface="Maven Pro"/>
              <a:ea typeface="Maven Pro"/>
              <a:cs typeface="Maven Pro"/>
              <a:sym typeface="Maven Pr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8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2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7"/>
          <p:cNvSpPr txBox="1"/>
          <p:nvPr>
            <p:ph type="title"/>
          </p:nvPr>
        </p:nvSpPr>
        <p:spPr>
          <a:xfrm>
            <a:off x="509550" y="1423875"/>
            <a:ext cx="8124900" cy="179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it">
                <a:latin typeface="Pacifico"/>
                <a:ea typeface="Pacifico"/>
                <a:cs typeface="Pacifico"/>
                <a:sym typeface="Pacifico"/>
              </a:rPr>
              <a:t>The end</a:t>
            </a:r>
            <a:endParaRPr b="1"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00" name="Google Shape;100;p17"/>
          <p:cNvSpPr txBox="1"/>
          <p:nvPr/>
        </p:nvSpPr>
        <p:spPr>
          <a:xfrm>
            <a:off x="0" y="4785431"/>
            <a:ext cx="1677300" cy="29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it" sz="1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rPr>
              <a:t>Matteo Cipolla</a:t>
            </a:r>
            <a:endParaRPr i="1" sz="1800">
              <a:solidFill>
                <a:schemeClr val="l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1" name="Google Shape;101;p17"/>
          <p:cNvSpPr txBox="1"/>
          <p:nvPr/>
        </p:nvSpPr>
        <p:spPr>
          <a:xfrm>
            <a:off x="47550" y="71775"/>
            <a:ext cx="357900" cy="3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it" sz="1300">
                <a:solidFill>
                  <a:schemeClr val="lt1"/>
                </a:solidFill>
                <a:latin typeface="Alfa Slab One"/>
                <a:ea typeface="Alfa Slab One"/>
                <a:cs typeface="Alfa Slab One"/>
                <a:sym typeface="Alfa Slab One"/>
              </a:rPr>
              <a:t>𝝮</a:t>
            </a:r>
            <a:endParaRPr sz="1300">
              <a:solidFill>
                <a:schemeClr val="lt1"/>
              </a:solidFill>
              <a:latin typeface="Alfa Slab One"/>
              <a:ea typeface="Alfa Slab One"/>
              <a:cs typeface="Alfa Slab One"/>
              <a:sym typeface="Alfa Slab On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oral">
  <a:themeElements>
    <a:clrScheme name="Coral">
      <a:dk1>
        <a:srgbClr val="F55E61"/>
      </a:dk1>
      <a:lt1>
        <a:srgbClr val="FFFFFF"/>
      </a:lt1>
      <a:dk2>
        <a:srgbClr val="5E696C"/>
      </a:dk2>
      <a:lt2>
        <a:srgbClr val="BFC7CA"/>
      </a:lt2>
      <a:accent1>
        <a:srgbClr val="1E2D31"/>
      </a:accent1>
      <a:accent2>
        <a:srgbClr val="273C42"/>
      </a:accent2>
      <a:accent3>
        <a:srgbClr val="83D061"/>
      </a:accent3>
      <a:accent4>
        <a:srgbClr val="F6CD4C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